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70" r:id="rId3"/>
    <p:sldId id="271" r:id="rId4"/>
    <p:sldId id="272" r:id="rId5"/>
    <p:sldId id="273" r:id="rId6"/>
    <p:sldId id="277" r:id="rId7"/>
    <p:sldId id="279" r:id="rId8"/>
    <p:sldId id="278" r:id="rId9"/>
    <p:sldId id="287" r:id="rId10"/>
    <p:sldId id="288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023" autoAdjust="0"/>
  </p:normalViewPr>
  <p:slideViewPr>
    <p:cSldViewPr>
      <p:cViewPr>
        <p:scale>
          <a:sx n="89" d="100"/>
          <a:sy n="89" d="100"/>
        </p:scale>
        <p:origin x="-157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36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Sheet1!$B$1:$B$4</c:f>
              <c:numCache>
                <c:formatCode>General</c:formatCode>
                <c:ptCount val="4"/>
                <c:pt idx="0">
                  <c:v>20.0</c:v>
                </c:pt>
                <c:pt idx="1">
                  <c:v>30.0</c:v>
                </c:pt>
                <c:pt idx="2">
                  <c:v>42.0</c:v>
                </c:pt>
                <c:pt idx="3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4450CD-FCF3-47B1-B9C0-DD1089CA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5F71B6-6945-4752-B264-C5552C6FD8E0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Why study evolution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Know thyself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Know thyself and other humans: diseases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Know much more about </a:t>
            </a:r>
            <a:r>
              <a:rPr lang="en-US" dirty="0" smtClean="0">
                <a:latin typeface="Arial" pitchFamily="34" charset="0"/>
              </a:rPr>
              <a:t>biology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Provide examples of an evolutionary perspective:</a:t>
            </a:r>
            <a:r>
              <a:rPr lang="en-US" baseline="0" dirty="0" smtClean="0">
                <a:latin typeface="Arial" pitchFamily="34" charset="0"/>
              </a:rPr>
              <a:t> For example, why do birds migrate from the tropics to N. America. Proximate causes = seasonal changes, hormone responses. Ultimate causes: Those that migrate enjoy the selective advantage of the great density of insects during the N. </a:t>
            </a:r>
            <a:r>
              <a:rPr lang="en-US" baseline="0" smtClean="0">
                <a:latin typeface="Arial" pitchFamily="34" charset="0"/>
              </a:rPr>
              <a:t>American summer.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21C3E-EB5E-4030-A325-F8CAA8A9A66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717A8C-6EF3-4AF4-8AA3-75AC73EBA010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5D86B-56F4-4960-BF05-CE09D1CC4DCA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769DD-A40F-44F6-8E7C-9FFDD4F886F7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869950"/>
            <a:ext cx="4079875" cy="30607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Note difference with mitosis, 2n to 4n to 2n to 1n, is there a need to go from 2n to 4n??, ancestral condition mitosis, so doubling?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49730-7C32-46E3-BEE4-F022E7712097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869950"/>
            <a:ext cx="4079875" cy="30607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Go over this carefully. Note Recombination among chromosomes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BA8451-167F-4B65-A18E-4F902B323A6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Note difference between assortment and segregation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342D4D-49D0-4DB3-8DBC-651A8C06ABD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9499-BE4D-4778-93E1-8B39F2173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ED774-0CA1-443B-B78C-1DDF59732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8CA9-4AD4-4284-B8F1-B48B9C8F6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4713-6340-4A53-AB6F-3022014F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CADB-8235-48BB-B998-5B8F3377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296FB-A4F3-4C12-A1D4-2A05823C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A02D5-2D98-41CC-B406-1F2CEC8B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0F2C3-D83B-4B2B-BA9C-72C81D4A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D9E54-0EBB-43C4-9824-4D84C53A3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3C4B9-1066-4B5C-9DF9-0C6EC52D5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B9815-7ACC-4657-A0AC-0C0F1BEC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66EA8-4F30-4ECB-954E-2A2F49EE1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49A72F-3359-4853-BFCB-4DDE82C06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hyperlink" Target="http://www-cyanosite.bio.purdue.edu/" TargetMode="Externa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Evolutionary Perspective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Budget University of Maryland: Research 1 University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2667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3505200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Tuition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048000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Federal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from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Grants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2221468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67752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"/>
            <a:ext cx="67056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34000" y="-73025"/>
            <a:ext cx="182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Tree of Life</a:t>
            </a: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3581400" y="2438400"/>
            <a:ext cx="304800" cy="4572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3124200" y="259080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57200"/>
            <a:ext cx="1809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370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How did this diversity arise?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are the selective agents responsible for evolution of specific traits (adaptive value)?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are the genetic and environmental processes that underlay evolution?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can I better understand the natural world around me, including humans (morphology, behavior, diseases, etc.)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What is the origin of biological diversity?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Mutations</a:t>
            </a:r>
          </a:p>
          <a:p>
            <a:pPr eaLnBrk="1" hangingPunct="1"/>
            <a:r>
              <a:rPr lang="en-US" smtClean="0"/>
              <a:t>Sex = Recombination = Meiosis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14600"/>
            <a:ext cx="259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04800" y="5715000"/>
            <a:ext cx="868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This view of the shallows of Shark's Bay, Australia, shows a colony of living stromatolites. ©Isao Inouye (University of Tsukuba), Mark Schneegurt </a:t>
            </a:r>
          </a:p>
          <a:p>
            <a:r>
              <a:rPr lang="en-US"/>
              <a:t>(Wichita State University), and </a:t>
            </a:r>
            <a:r>
              <a:rPr lang="en-US">
                <a:hlinkClick r:id="rId5"/>
              </a:rPr>
              <a:t>Cyanosite</a:t>
            </a:r>
            <a:r>
              <a:rPr lang="en-US"/>
              <a:t> (blue-green algae, cyanobacteria)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4" cstate="print"/>
          <a:srcRect t="2530"/>
          <a:stretch>
            <a:fillRect/>
          </a:stretch>
        </p:blipFill>
        <p:spPr bwMode="auto">
          <a:xfrm>
            <a:off x="4763" y="188913"/>
            <a:ext cx="9123362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4" cstate="print"/>
          <a:srcRect t="2530"/>
          <a:stretch>
            <a:fillRect/>
          </a:stretch>
        </p:blipFill>
        <p:spPr bwMode="auto">
          <a:xfrm>
            <a:off x="4763" y="188913"/>
            <a:ext cx="9123362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5725" y="3297238"/>
            <a:ext cx="2868613" cy="214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2577" tIns="51289" rIns="102577" bIns="51289">
            <a:spAutoFit/>
          </a:bodyPr>
          <a:lstStyle/>
          <a:p>
            <a:pPr defTabSz="1025525" eaLnBrk="0" hangingPunct="0"/>
            <a:r>
              <a:rPr lang="en-US" sz="2700">
                <a:latin typeface="Arial Black" pitchFamily="34" charset="0"/>
              </a:rPr>
              <a:t>Mixing </a:t>
            </a:r>
          </a:p>
          <a:p>
            <a:pPr defTabSz="1025525" eaLnBrk="0" hangingPunct="0"/>
            <a:r>
              <a:rPr lang="en-US" sz="2700">
                <a:latin typeface="Arial Black" pitchFamily="34" charset="0"/>
              </a:rPr>
              <a:t>Chromosomes</a:t>
            </a:r>
          </a:p>
          <a:p>
            <a:pPr defTabSz="1025525" eaLnBrk="0" hangingPunct="0"/>
            <a:r>
              <a:rPr lang="en-US" sz="2700">
                <a:latin typeface="Arial Black" pitchFamily="34" charset="0"/>
              </a:rPr>
              <a:t>From </a:t>
            </a:r>
          </a:p>
          <a:p>
            <a:pPr defTabSz="1025525" eaLnBrk="0" hangingPunct="0"/>
            <a:r>
              <a:rPr lang="en-US" sz="2700">
                <a:latin typeface="Arial Black" pitchFamily="34" charset="0"/>
              </a:rPr>
              <a:t>Different</a:t>
            </a:r>
          </a:p>
          <a:p>
            <a:pPr defTabSz="1025525" eaLnBrk="0" hangingPunct="0"/>
            <a:r>
              <a:rPr lang="en-US" sz="2700">
                <a:latin typeface="Arial Black" pitchFamily="34" charset="0"/>
              </a:rPr>
              <a:t>Parents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eaching Meiosis"/>
          <p:cNvPicPr>
            <a:picLocks noChangeAspect="1" noChangeArrowheads="1"/>
          </p:cNvPicPr>
          <p:nvPr/>
        </p:nvPicPr>
        <p:blipFill>
          <a:blip r:embed="rId4" cstate="print"/>
          <a:srcRect l="3777" t="1221" r="9363" b="54857"/>
          <a:stretch>
            <a:fillRect/>
          </a:stretch>
        </p:blipFill>
        <p:spPr bwMode="auto">
          <a:xfrm>
            <a:off x="457200" y="0"/>
            <a:ext cx="655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Teaching Meiosis"/>
          <p:cNvPicPr>
            <a:picLocks noChangeAspect="1" noChangeArrowheads="1"/>
          </p:cNvPicPr>
          <p:nvPr/>
        </p:nvPicPr>
        <p:blipFill>
          <a:blip r:embed="rId4" cstate="print"/>
          <a:srcRect l="3777" t="53682" r="55823" b="23135"/>
          <a:stretch>
            <a:fillRect/>
          </a:stretch>
        </p:blipFill>
        <p:spPr bwMode="auto">
          <a:xfrm>
            <a:off x="685800" y="3733800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Teaching Meiosis"/>
          <p:cNvPicPr>
            <a:picLocks noChangeAspect="1" noChangeArrowheads="1"/>
          </p:cNvPicPr>
          <p:nvPr/>
        </p:nvPicPr>
        <p:blipFill>
          <a:blip r:embed="rId4" cstate="print"/>
          <a:srcRect l="44177" t="48802" r="9363" b="1912"/>
          <a:stretch>
            <a:fillRect/>
          </a:stretch>
        </p:blipFill>
        <p:spPr bwMode="auto">
          <a:xfrm>
            <a:off x="3810000" y="2895600"/>
            <a:ext cx="3505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57200" y="2743200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413125" y="2078038"/>
            <a:ext cx="4492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 Black" pitchFamily="34" charset="0"/>
              </a:rPr>
              <a:t>Independent Assortment Again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12725" y="2840038"/>
            <a:ext cx="3629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 Black" pitchFamily="34" charset="0"/>
              </a:rPr>
              <a:t>Chromosome Behavior &amp;</a:t>
            </a:r>
          </a:p>
          <a:p>
            <a:pPr eaLnBrk="0" hangingPunct="0"/>
            <a:r>
              <a:rPr lang="en-US" sz="2000">
                <a:latin typeface="Arial Black" pitchFamily="34" charset="0"/>
              </a:rPr>
              <a:t>Independent Assortment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t="2193"/>
          <a:stretch>
            <a:fillRect/>
          </a:stretch>
        </p:blipFill>
        <p:spPr bwMode="auto">
          <a:xfrm>
            <a:off x="304800" y="1447800"/>
            <a:ext cx="8153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7175" y="55563"/>
            <a:ext cx="8647113" cy="920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2577" tIns="51289" rIns="102577" bIns="51289">
            <a:spAutoFit/>
          </a:bodyPr>
          <a:lstStyle/>
          <a:p>
            <a:pPr defTabSz="1025525" eaLnBrk="0" hangingPunct="0"/>
            <a:r>
              <a:rPr lang="en-US" sz="2700">
                <a:latin typeface="Arial Black" pitchFamily="34" charset="0"/>
              </a:rPr>
              <a:t>More Genetic Diversity: Mixing Genes Within </a:t>
            </a:r>
          </a:p>
          <a:p>
            <a:pPr defTabSz="1025525" eaLnBrk="0" hangingPunct="0"/>
            <a:r>
              <a:rPr lang="en-US" sz="2700">
                <a:latin typeface="Arial Black" pitchFamily="34" charset="0"/>
              </a:rPr>
              <a:t>                      a Chromosome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Process of Science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0"/>
            <a:ext cx="4665662" cy="510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3" t="6831" r="35478" b="61813"/>
          <a:stretch>
            <a:fillRect/>
          </a:stretch>
        </p:blipFill>
        <p:spPr bwMode="auto">
          <a:xfrm>
            <a:off x="5410200" y="1524000"/>
            <a:ext cx="3276600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5" t="13438" r="4903" b="73125"/>
          <a:stretch>
            <a:fillRect/>
          </a:stretch>
        </p:blipFill>
        <p:spPr bwMode="auto">
          <a:xfrm>
            <a:off x="5410200" y="5284788"/>
            <a:ext cx="3276600" cy="14462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9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2.1178"/>
  <p:tag name="INCLUDESESSION" val="True"/>
  <p:tag name="EXPANDSHOWBA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292</Words>
  <Application>Microsoft Macintosh PowerPoint</Application>
  <PresentationFormat>On-screen Show (4:3)</PresentationFormat>
  <Paragraphs>47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Evolutionary Perspective</vt:lpstr>
      <vt:lpstr>PowerPoint Presentation</vt:lpstr>
      <vt:lpstr>Evolution 370</vt:lpstr>
      <vt:lpstr>What is the origin of biological diversity?</vt:lpstr>
      <vt:lpstr>PowerPoint Presentation</vt:lpstr>
      <vt:lpstr>PowerPoint Presentation</vt:lpstr>
      <vt:lpstr>PowerPoint Presentation</vt:lpstr>
      <vt:lpstr>PowerPoint Presentation</vt:lpstr>
      <vt:lpstr>The Process of Science</vt:lpstr>
      <vt:lpstr>Operating Budget University of Maryland: Research 1 University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Fenster</dc:creator>
  <cp:lastModifiedBy>Charles Fenster</cp:lastModifiedBy>
  <cp:revision>52</cp:revision>
  <dcterms:created xsi:type="dcterms:W3CDTF">2008-08-22T17:53:27Z</dcterms:created>
  <dcterms:modified xsi:type="dcterms:W3CDTF">2014-05-15T19:01:57Z</dcterms:modified>
</cp:coreProperties>
</file>